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72" r:id="rId12"/>
    <p:sldId id="271" r:id="rId13"/>
    <p:sldId id="273" r:id="rId14"/>
    <p:sldId id="274" r:id="rId15"/>
    <p:sldId id="277" r:id="rId16"/>
    <p:sldId id="275" r:id="rId17"/>
    <p:sldId id="276" r:id="rId18"/>
    <p:sldId id="278" r:id="rId19"/>
    <p:sldId id="263" r:id="rId20"/>
    <p:sldId id="268" r:id="rId21"/>
    <p:sldId id="269" r:id="rId22"/>
    <p:sldId id="281" r:id="rId23"/>
    <p:sldId id="270" r:id="rId24"/>
    <p:sldId id="279" r:id="rId25"/>
    <p:sldId id="267" r:id="rId26"/>
    <p:sldId id="280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90369-9867-41F6-ADC5-6F9E40A186F3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F55EB-3B09-4406-ACAD-3B9A9C97A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532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08728-D05A-47F6-9A47-F3716918B17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322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08728-D05A-47F6-9A47-F3716918B17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017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眼角位置坐标不仅直接提供了眼睛位置信息，同时又暗含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 pose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信息（眼角间距越小，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 pose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越大，反之头部越正）。实验结果表明，这个精简后的模型在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iPhone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上的误差为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1.78cm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，与原始模型的精度相差无几。同时，该模型在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Pixel 2 Phone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的处理速度达到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10ms/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08728-D05A-47F6-9A47-F3716918B17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68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背景，数据集标注的问题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08728-D05A-47F6-9A47-F3716918B17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49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背景，数据集标注的问题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08728-D05A-47F6-9A47-F3716918B17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598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5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012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793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30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899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69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347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512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889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78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426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0F149-7910-40C9-B255-0C4BE312B217}" type="datetimeFigureOut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EEA01-ED8B-40B2-9BA0-6F765BBBD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4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hardoMrMu/awesome-gaze-estimation-new" TargetMode="External"/><Relationship Id="rId2" Type="http://schemas.openxmlformats.org/officeDocument/2006/relationships/hyperlink" Target="http://phi-ai.org/Gazehub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RichardoMrMu/awesome-gaze-estimation-new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RichardoMrMu/awesome-gaze-estimation-new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hyperlink" Target="https://github.com/RichardoMrMu/awesome-gaze-estimation-new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RichardoMrMu/awesome-gaze-estimation-new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40" y="-104108"/>
            <a:ext cx="8328629" cy="1137568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81" y="4610613"/>
            <a:ext cx="12188238" cy="2246117"/>
          </a:xfrm>
          <a:prstGeom prst="rect">
            <a:avLst/>
          </a:prstGeom>
          <a:solidFill>
            <a:srgbClr val="111D33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4" name="矩形 3"/>
          <p:cNvSpPr/>
          <p:nvPr/>
        </p:nvSpPr>
        <p:spPr>
          <a:xfrm>
            <a:off x="1880" y="3038157"/>
            <a:ext cx="7443531" cy="214164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/>
          </a:p>
        </p:txBody>
      </p:sp>
      <p:sp>
        <p:nvSpPr>
          <p:cNvPr id="6" name="文本框 5"/>
          <p:cNvSpPr txBox="1"/>
          <p:nvPr/>
        </p:nvSpPr>
        <p:spPr>
          <a:xfrm>
            <a:off x="189072" y="5340962"/>
            <a:ext cx="8591030" cy="8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99" dirty="0">
                <a:solidFill>
                  <a:schemeClr val="bg1"/>
                </a:solidFill>
                <a:sym typeface="+mn-ea"/>
              </a:rPr>
              <a:t>田博文</a:t>
            </a:r>
            <a:endParaRPr lang="en-US" altLang="zh-CN" sz="2399" dirty="0">
              <a:solidFill>
                <a:schemeClr val="bg1"/>
              </a:solidFill>
            </a:endParaRPr>
          </a:p>
          <a:p>
            <a:endParaRPr lang="en-US" altLang="zh-CN" sz="2399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17839" y="3014712"/>
            <a:ext cx="9273693" cy="1200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198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</a:rPr>
              <a:t>Gaze estimation</a:t>
            </a:r>
            <a:endParaRPr lang="zh-CN" altLang="en-US" sz="7198" spc="400" dirty="0">
              <a:solidFill>
                <a:schemeClr val="tx1">
                  <a:lumMod val="75000"/>
                  <a:lumOff val="25000"/>
                </a:schemeClr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9191-78F9-4FCE-96FD-F2BC0432A873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08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AE59-1B73-4E84-98C7-193348E9016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0" y="1241894"/>
            <a:ext cx="5085714" cy="106666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164375" y="6301162"/>
            <a:ext cx="430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4.Gaze estimation with videos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8A79A7-BCE1-475B-8045-9D7DBDBF1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191" y="2234155"/>
            <a:ext cx="7600499" cy="401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98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5664085" y="2517181"/>
            <a:ext cx="5854844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265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Reference</a:t>
            </a: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4699867" y="2354055"/>
            <a:ext cx="1103659" cy="1103659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4811186" y="2498027"/>
            <a:ext cx="959810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265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2</a:t>
            </a:r>
            <a:endParaRPr lang="en-GB" altLang="zh-CN" sz="4265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351" y="2353853"/>
            <a:ext cx="4469021" cy="4560432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AAAD-2AEA-4AA9-A3E4-19323DFB3A7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30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AE59-1B73-4E84-98C7-193348E9016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12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43CF63-E9EE-4D5B-B606-D6EBC954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6" y="1386751"/>
            <a:ext cx="4244708" cy="135647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07" y="1241894"/>
            <a:ext cx="9638095" cy="50857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959273" y="5070764"/>
            <a:ext cx="1209963" cy="360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1400" y="6472465"/>
            <a:ext cx="751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2019-12-CVPR-Momentum Contrast for Unsupervised Visual Representation Learning(</a:t>
            </a:r>
            <a:r>
              <a:rPr lang="en-US" altLang="zh-CN" sz="1400" dirty="0" err="1" smtClean="0"/>
              <a:t>MoCo</a:t>
            </a:r>
            <a:r>
              <a:rPr lang="en-US" altLang="zh-CN" sz="1400" dirty="0" smtClean="0"/>
              <a:t>)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0624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37"/>
          <p:cNvSpPr txBox="1"/>
          <p:nvPr/>
        </p:nvSpPr>
        <p:spPr>
          <a:xfrm>
            <a:off x="264088" y="242131"/>
            <a:ext cx="5776494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Xucong</a:t>
            </a:r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Zhang </a:t>
            </a: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 Supervised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54" name="文本框 38"/>
          <p:cNvSpPr txBox="1"/>
          <p:nvPr/>
        </p:nvSpPr>
        <p:spPr>
          <a:xfrm>
            <a:off x="529100" y="866008"/>
            <a:ext cx="6574701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2020 Towards End-to-end Video-based Eye-Tracking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813C48-8D6B-48DE-A51B-09A462431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29" y="1125455"/>
            <a:ext cx="11243835" cy="544694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6E834-953D-4B78-A0AE-F5F7C67BEBF3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39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37"/>
          <p:cNvSpPr txBox="1"/>
          <p:nvPr/>
        </p:nvSpPr>
        <p:spPr>
          <a:xfrm>
            <a:off x="264087" y="242131"/>
            <a:ext cx="5499403" cy="62223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Xucong</a:t>
            </a:r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</a:t>
            </a:r>
            <a:r>
              <a:rPr lang="en-US" altLang="zh-CN" sz="3199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Zhang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 Supervised</a:t>
            </a: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54" name="文本框 38"/>
          <p:cNvSpPr txBox="1"/>
          <p:nvPr/>
        </p:nvSpPr>
        <p:spPr>
          <a:xfrm>
            <a:off x="529100" y="866008"/>
            <a:ext cx="6574701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2020 Towards End-to-end Video-based Eye-Tracking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7C4512-CF74-4ACC-A8D6-7554369BB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1" y="1382618"/>
            <a:ext cx="8835438" cy="54753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98C7C64-318D-4315-B42E-B3C4C885E5F9}"/>
              </a:ext>
            </a:extLst>
          </p:cNvPr>
          <p:cNvSpPr txBox="1"/>
          <p:nvPr/>
        </p:nvSpPr>
        <p:spPr>
          <a:xfrm>
            <a:off x="7253277" y="819993"/>
            <a:ext cx="5657377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9" dirty="0" err="1"/>
              <a:t>Code:https</a:t>
            </a:r>
            <a:r>
              <a:rPr lang="en-US" altLang="zh-CN" sz="2399" dirty="0"/>
              <a:t>://github.com/swook/EVE</a:t>
            </a:r>
            <a:endParaRPr lang="zh-CN" altLang="en-US" sz="2399" dirty="0"/>
          </a:p>
        </p:txBody>
      </p:sp>
      <p:pic>
        <p:nvPicPr>
          <p:cNvPr id="1026" name="Picture 2" descr="https://img2020.cnblogs.com/blog/1015018/202005/1015018-20200522184709224-208976453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6" y="4120310"/>
            <a:ext cx="1469031" cy="111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D1BC1-0456-464A-8C4B-9E229582A472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513719" y="4676753"/>
            <a:ext cx="1394639" cy="8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9" dirty="0"/>
              <a:t>2.49°</a:t>
            </a:r>
            <a:r>
              <a:rPr lang="zh-CN" altLang="en-US" sz="2399" dirty="0"/>
              <a:t>，</a:t>
            </a:r>
            <a:r>
              <a:rPr lang="en-US" altLang="zh-CN" sz="2399" dirty="0"/>
              <a:t>2.75cm</a:t>
            </a:r>
            <a:endParaRPr lang="zh-CN" altLang="en-US" sz="2399" dirty="0"/>
          </a:p>
        </p:txBody>
      </p:sp>
    </p:spTree>
    <p:extLst>
      <p:ext uri="{BB962C8B-B14F-4D97-AF65-F5344CB8AC3E}">
        <p14:creationId xmlns:p14="http://schemas.microsoft.com/office/powerpoint/2010/main" val="370100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1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zh-CN" altLang="en-US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手机端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C7C16D-E4E2-42E3-96A8-8709C6BAF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759" y="1221437"/>
            <a:ext cx="7678483" cy="501529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ACD6E42-BE69-4A74-B675-03D41EFC0E4A}"/>
              </a:ext>
            </a:extLst>
          </p:cNvPr>
          <p:cNvSpPr/>
          <p:nvPr/>
        </p:nvSpPr>
        <p:spPr>
          <a:xfrm>
            <a:off x="3192573" y="5899901"/>
            <a:ext cx="7366545" cy="666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66" dirty="0">
                <a:solidFill>
                  <a:srgbClr val="121212"/>
                </a:solidFill>
                <a:latin typeface="-apple-system"/>
              </a:rPr>
              <a:t>Google</a:t>
            </a:r>
            <a:r>
              <a:rPr lang="zh-CN" altLang="en-US" sz="1866" dirty="0">
                <a:solidFill>
                  <a:srgbClr val="121212"/>
                </a:solidFill>
                <a:latin typeface="-apple-system"/>
              </a:rPr>
              <a:t>对上述模型做了进一步压缩，即将人脸和人脸位置这两个输入替换为四个眼角的位置坐标，</a:t>
            </a:r>
            <a:r>
              <a:rPr lang="en-US" altLang="zh-CN" sz="1866" dirty="0">
                <a:solidFill>
                  <a:srgbClr val="121212"/>
                </a:solidFill>
                <a:latin typeface="-apple-system"/>
              </a:rPr>
              <a:t>iPHone1.78cm</a:t>
            </a:r>
            <a:endParaRPr lang="zh-CN" altLang="en-US" sz="1866" dirty="0"/>
          </a:p>
        </p:txBody>
      </p:sp>
      <p:sp>
        <p:nvSpPr>
          <p:cNvPr id="5" name="文本框 38"/>
          <p:cNvSpPr txBox="1"/>
          <p:nvPr/>
        </p:nvSpPr>
        <p:spPr>
          <a:xfrm>
            <a:off x="529099" y="866008"/>
            <a:ext cx="8734275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2019 On-device Few-shot Personalization for Real-time Gaze Estimation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483B-674C-49AB-8454-14A8178C3EE7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01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1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Idiap</a:t>
            </a:r>
            <a:r>
              <a:rPr lang="en-US" altLang="zh-CN" sz="3199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</a:t>
            </a: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 unsupervised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7102597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1599" dirty="0">
                <a:solidFill>
                  <a:srgbClr val="121212"/>
                </a:solidFill>
                <a:latin typeface="-apple-system"/>
              </a:rPr>
              <a:t>2020 Unsupervised Representation Learning for Gaze Estimation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8E516C-0D56-4ADC-B710-53052736A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597" y="1411161"/>
            <a:ext cx="5455244" cy="5446584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DEE3-03AB-4163-9C2E-6217BD0DDF49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37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1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Idiap</a:t>
            </a:r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- unsupervised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7006616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1599" dirty="0">
                <a:solidFill>
                  <a:srgbClr val="121212"/>
                </a:solidFill>
                <a:latin typeface="-apple-system"/>
              </a:rPr>
              <a:t>2020 Unsupervised Representation Learning for Gaze Estimation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607" y="1224228"/>
            <a:ext cx="5518910" cy="5398373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5E96F-5C3E-40AF-A792-61A7E2DC112D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45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1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Lu Feng – </a:t>
            </a: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self-supervised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8081500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1599" dirty="0">
                <a:solidFill>
                  <a:srgbClr val="121212"/>
                </a:solidFill>
                <a:latin typeface="-apple-system"/>
              </a:rPr>
              <a:t>2021 </a:t>
            </a:r>
            <a:r>
              <a:rPr lang="en-US" altLang="zh-CN" sz="1599" dirty="0" err="1">
                <a:solidFill>
                  <a:srgbClr val="121212"/>
                </a:solidFill>
                <a:latin typeface="-apple-system"/>
              </a:rPr>
              <a:t>PureGaze</a:t>
            </a:r>
            <a:r>
              <a:rPr lang="en-US" altLang="zh-CN" sz="1599" dirty="0">
                <a:solidFill>
                  <a:srgbClr val="121212"/>
                </a:solidFill>
                <a:latin typeface="-apple-system"/>
              </a:rPr>
              <a:t>: Purifying Gaze Feature for Generalizable Gaze Estimation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5E96F-5C3E-40AF-A792-61A7E2DC112D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4" y="1506665"/>
            <a:ext cx="12114286" cy="43619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09800" y="6059054"/>
            <a:ext cx="775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2021-CVPR-Information </a:t>
            </a:r>
            <a:r>
              <a:rPr lang="en-US" altLang="zh-CN" dirty="0"/>
              <a:t>Bottleneck Disentanglement for Identity Swapping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264" y="1155838"/>
            <a:ext cx="9157943" cy="490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4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AE59-1B73-4E84-98C7-193348E9016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2882" y="2661152"/>
            <a:ext cx="7664278" cy="2307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399" dirty="0">
                <a:solidFill>
                  <a:srgbClr val="333333"/>
                </a:solidFill>
                <a:latin typeface="Arial" panose="020B0604020202020204" pitchFamily="34" charset="0"/>
              </a:rPr>
              <a:t>苏黎世理工</a:t>
            </a:r>
            <a:r>
              <a:rPr lang="en-US" altLang="zh-CN" sz="2399" dirty="0"/>
              <a:t> AIT Lab----https://ait.ethz.ch/index.php</a:t>
            </a:r>
          </a:p>
          <a:p>
            <a:r>
              <a:rPr lang="zh-CN" altLang="en-US" sz="2399" dirty="0"/>
              <a:t>洛桑联邦理工学院</a:t>
            </a:r>
            <a:r>
              <a:rPr lang="en-US" altLang="zh-CN" sz="2399" dirty="0" err="1"/>
              <a:t>Idiap</a:t>
            </a:r>
            <a:r>
              <a:rPr lang="en-US" altLang="zh-CN" sz="2399" dirty="0"/>
              <a:t>----https://www.idiap.ch/en</a:t>
            </a:r>
          </a:p>
          <a:p>
            <a:r>
              <a:rPr lang="zh-CN" altLang="en-US" sz="2399" dirty="0"/>
              <a:t>马克思普朗克研究所</a:t>
            </a:r>
            <a:r>
              <a:rPr lang="en-US" altLang="zh-CN" sz="2399" dirty="0"/>
              <a:t>----https://perceptualui.org/</a:t>
            </a:r>
          </a:p>
          <a:p>
            <a:r>
              <a:rPr lang="zh-CN" altLang="en-US" sz="2399" dirty="0"/>
              <a:t>北京航天航空大学陆峰</a:t>
            </a:r>
            <a:r>
              <a:rPr lang="en-US" altLang="zh-CN" sz="2399" dirty="0"/>
              <a:t>----http://phi-ai.org/default.htm</a:t>
            </a:r>
          </a:p>
          <a:p>
            <a:r>
              <a:rPr lang="en-US" altLang="zh-CN" sz="2399" dirty="0">
                <a:hlinkClick r:id="rId2"/>
              </a:rPr>
              <a:t>http://phi-ai.org/Gazehub/</a:t>
            </a:r>
            <a:endParaRPr lang="en-US" altLang="zh-CN" sz="2399" dirty="0"/>
          </a:p>
          <a:p>
            <a:endParaRPr lang="zh-CN" altLang="en-US" sz="2399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99564E-39DF-402B-BC1D-0AF7947B25B9}"/>
              </a:ext>
            </a:extLst>
          </p:cNvPr>
          <p:cNvSpPr/>
          <p:nvPr/>
        </p:nvSpPr>
        <p:spPr>
          <a:xfrm>
            <a:off x="1897380" y="5154761"/>
            <a:ext cx="6926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https://github.com/RichardoMrMu/awesome-gaze-estimation-new</a:t>
            </a:r>
            <a:endParaRPr lang="en-US" altLang="zh-CN" dirty="0"/>
          </a:p>
          <a:p>
            <a:r>
              <a:rPr lang="en-US" altLang="zh-CN" dirty="0"/>
              <a:t>https://github.com/RichardoMrMu/gaze-estimation-paper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E45020-0456-40E4-B7B8-C313602C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88" y="942396"/>
            <a:ext cx="11690093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40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 b="49881"/>
          <a:stretch>
            <a:fillRect/>
          </a:stretch>
        </p:blipFill>
        <p:spPr>
          <a:xfrm>
            <a:off x="-423861" y="4151619"/>
            <a:ext cx="13708382" cy="9384097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-127619" y="28778"/>
            <a:ext cx="12516644" cy="8243142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/>
          </a:p>
        </p:txBody>
      </p:sp>
      <p:sp>
        <p:nvSpPr>
          <p:cNvPr id="7" name="文本框 1"/>
          <p:cNvSpPr txBox="1"/>
          <p:nvPr/>
        </p:nvSpPr>
        <p:spPr>
          <a:xfrm>
            <a:off x="3672742" y="1221363"/>
            <a:ext cx="4847364" cy="994861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5865" dirty="0">
                <a:solidFill>
                  <a:schemeClr val="tx1">
                    <a:lumMod val="85000"/>
                    <a:lumOff val="1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CONTENTS</a:t>
            </a:r>
          </a:p>
        </p:txBody>
      </p:sp>
      <p:sp>
        <p:nvSpPr>
          <p:cNvPr id="8" name="Freeform 11"/>
          <p:cNvSpPr/>
          <p:nvPr/>
        </p:nvSpPr>
        <p:spPr bwMode="auto">
          <a:xfrm rot="10800000">
            <a:off x="3361137" y="3189048"/>
            <a:ext cx="841731" cy="857742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3455246" y="3371576"/>
            <a:ext cx="769289" cy="46151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399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01</a:t>
            </a:r>
            <a:endParaRPr lang="en-GB" altLang="zh-CN" sz="2399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0" name="Freeform 11"/>
          <p:cNvSpPr/>
          <p:nvPr/>
        </p:nvSpPr>
        <p:spPr bwMode="auto">
          <a:xfrm rot="10800000">
            <a:off x="5760067" y="3189048"/>
            <a:ext cx="841731" cy="857742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5854773" y="3371576"/>
            <a:ext cx="769289" cy="46151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399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02</a:t>
            </a:r>
            <a:endParaRPr lang="en-GB" altLang="zh-CN" sz="2399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2166832" y="4155147"/>
            <a:ext cx="3269555" cy="399955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9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sp>
        <p:nvSpPr>
          <p:cNvPr id="14" name="Freeform 11"/>
          <p:cNvSpPr/>
          <p:nvPr/>
        </p:nvSpPr>
        <p:spPr bwMode="auto">
          <a:xfrm rot="10800000">
            <a:off x="8218388" y="3189048"/>
            <a:ext cx="841731" cy="857742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8302289" y="3371576"/>
            <a:ext cx="769289" cy="46151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399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03</a:t>
            </a:r>
            <a:endParaRPr lang="en-GB" altLang="zh-CN" sz="2399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46078" y="4155147"/>
            <a:ext cx="3269555" cy="399955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99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Reference </a:t>
            </a:r>
            <a:endParaRPr lang="zh-CN" altLang="en-US" sz="1999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52284" y="4155147"/>
            <a:ext cx="3269555" cy="399955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9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Dataset</a:t>
            </a:r>
            <a:endParaRPr lang="zh-CN" altLang="en-US" sz="1999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E4EF5-247A-4FA9-A600-5A7AD608BA68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05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3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" presetClass="entr" presetSubtype="4" accel="72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3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accel="72000" fill="hold" grpId="0" nodeType="withEffect">
                                  <p:stCondLst>
                                    <p:cond delay="9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203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4" accel="72000" fill="hold" grpId="0" nodeType="withEffect">
                                  <p:stCondLst>
                                    <p:cond delay="27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523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indefinite" fill="hold" grpId="1" nodeType="withEffect">
                                  <p:stCondLst>
                                    <p:cond delay="573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" presetClass="entr" presetSubtype="4" accel="72000" fill="hold" grpId="0" nodeType="withEffect">
                                  <p:stCondLst>
                                    <p:cond delay="57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accel="72000" fill="hold" grpId="0" nodeType="withEffect">
                                  <p:stCondLst>
                                    <p:cond delay="9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accel="72000" fill="hold" grpId="0" nodeType="withEffect">
                                  <p:stCondLst>
                                    <p:cond delay="9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animBg="1"/>
      <p:bldP spid="8" grpId="1" animBg="1"/>
      <p:bldP spid="9" grpId="0"/>
      <p:bldP spid="10" grpId="0" animBg="1"/>
      <p:bldP spid="10" grpId="1" animBg="1"/>
      <p:bldP spid="11" grpId="0"/>
      <p:bldP spid="12" grpId="0" bldLvl="0" animBg="1"/>
      <p:bldP spid="14" grpId="0" animBg="1"/>
      <p:bldP spid="14" grpId="1" animBg="1"/>
      <p:bldP spid="15" grpId="0"/>
      <p:bldP spid="2" grpId="0" bldLvl="0" animBg="1"/>
      <p:bldP spid="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AE59-1B73-4E84-98C7-193348E9016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99564E-39DF-402B-BC1D-0AF7947B25B9}"/>
              </a:ext>
            </a:extLst>
          </p:cNvPr>
          <p:cNvSpPr/>
          <p:nvPr/>
        </p:nvSpPr>
        <p:spPr>
          <a:xfrm>
            <a:off x="1897380" y="5154761"/>
            <a:ext cx="6926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https://github.com/RichardoMrMu/awesome-gaze-estimation-new</a:t>
            </a:r>
            <a:endParaRPr lang="en-US" altLang="zh-CN" dirty="0"/>
          </a:p>
          <a:p>
            <a:r>
              <a:rPr lang="en-US" altLang="zh-CN" dirty="0"/>
              <a:t>https://github.com/RichardoMrMu/gaze-estimation-paper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BF7043-555C-47C9-B5C0-220BDFE53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16214"/>
            <a:ext cx="6759526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06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AE59-1B73-4E84-98C7-193348E9016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99564E-39DF-402B-BC1D-0AF7947B25B9}"/>
              </a:ext>
            </a:extLst>
          </p:cNvPr>
          <p:cNvSpPr/>
          <p:nvPr/>
        </p:nvSpPr>
        <p:spPr>
          <a:xfrm>
            <a:off x="3254839" y="6144576"/>
            <a:ext cx="6926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https://github.com/RichardoMrMu/awesome-gaze-estimation-new</a:t>
            </a:r>
            <a:endParaRPr lang="en-US" altLang="zh-CN" dirty="0"/>
          </a:p>
          <a:p>
            <a:r>
              <a:rPr lang="en-US" altLang="zh-CN" dirty="0"/>
              <a:t>https://github.com/RichardoMrMu/gaze-estimation-paper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F67EDD-B7A2-40AF-B989-8E23819F9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79" y="1472700"/>
            <a:ext cx="6637595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4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AE59-1B73-4E84-98C7-193348E9016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99564E-39DF-402B-BC1D-0AF7947B25B9}"/>
              </a:ext>
            </a:extLst>
          </p:cNvPr>
          <p:cNvSpPr/>
          <p:nvPr/>
        </p:nvSpPr>
        <p:spPr>
          <a:xfrm>
            <a:off x="3055620" y="6215746"/>
            <a:ext cx="6926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https://github.com/RichardoMrMu/awesome-gaze-estimation-new</a:t>
            </a:r>
            <a:endParaRPr lang="en-US" altLang="zh-CN" dirty="0"/>
          </a:p>
          <a:p>
            <a:r>
              <a:rPr lang="en-US" altLang="zh-CN" dirty="0"/>
              <a:t>https://github.com/RichardoMrMu/gaze-estimation-paper</a:t>
            </a:r>
            <a:endParaRPr lang="zh-CN" altLang="en-US" dirty="0"/>
          </a:p>
        </p:txBody>
      </p:sp>
      <p:pic>
        <p:nvPicPr>
          <p:cNvPr id="3" name="videoplay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0839" y="1550400"/>
            <a:ext cx="7872526" cy="442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00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AE59-1B73-4E84-98C7-193348E9016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99564E-39DF-402B-BC1D-0AF7947B25B9}"/>
              </a:ext>
            </a:extLst>
          </p:cNvPr>
          <p:cNvSpPr/>
          <p:nvPr/>
        </p:nvSpPr>
        <p:spPr>
          <a:xfrm>
            <a:off x="1897380" y="5154761"/>
            <a:ext cx="6926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https://github.com/RichardoMrMu/awesome-gaze-estimation-new</a:t>
            </a:r>
            <a:endParaRPr lang="en-US" altLang="zh-CN" dirty="0"/>
          </a:p>
          <a:p>
            <a:r>
              <a:rPr lang="en-US" altLang="zh-CN" dirty="0"/>
              <a:t>https://github.com/RichardoMrMu/gaze-estimation-paper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857782-802D-4A36-9C8D-725C38941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4" y="1980711"/>
            <a:ext cx="8298899" cy="20575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B7E309-9C8C-4CDA-97A1-20392BE55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707" y="864240"/>
            <a:ext cx="9655377" cy="53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49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5664085" y="2517181"/>
            <a:ext cx="5854844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26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Dataset</a:t>
            </a:r>
            <a:endParaRPr lang="en-US" altLang="zh-CN" sz="4265" dirty="0"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charset="-128"/>
              <a:ea typeface="Kozuka Gothic Pr6N H" panose="020B0800000000000000" charset="-128"/>
              <a:cs typeface="博洋行书 7000" panose="02000600000000000000" pitchFamily="2" charset="-122"/>
            </a:endParaRP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4699867" y="2354055"/>
            <a:ext cx="1103659" cy="1103659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4811186" y="2498027"/>
            <a:ext cx="959810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265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3</a:t>
            </a:r>
            <a:endParaRPr lang="en-GB" altLang="zh-CN" sz="4265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351" y="2353853"/>
            <a:ext cx="4469021" cy="4560432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AAAD-2AEA-4AA9-A3E4-19323DFB3A7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61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C4C03F-6330-472A-A897-63E4F3631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693" y="361684"/>
            <a:ext cx="5182049" cy="61346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80" y="2828871"/>
            <a:ext cx="5901901" cy="231129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91345" y="2309091"/>
            <a:ext cx="1043710" cy="314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2604655" y="2466109"/>
            <a:ext cx="812800" cy="3509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193" y="806078"/>
            <a:ext cx="7034933" cy="30060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535052" y="806078"/>
            <a:ext cx="923826" cy="409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609707" y="952942"/>
            <a:ext cx="638486" cy="17745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742" y="653188"/>
            <a:ext cx="7980952" cy="1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0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C4C03F-6330-472A-A897-63E4F3631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693" y="361684"/>
            <a:ext cx="5182049" cy="61346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581" y="2199184"/>
            <a:ext cx="7980952" cy="16952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35052" y="2705493"/>
            <a:ext cx="1074655" cy="329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4680672" y="2875175"/>
            <a:ext cx="567521" cy="2450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Teaser-Picture">
            <a:extLst>
              <a:ext uri="{FF2B5EF4-FFF2-40B4-BE49-F238E27FC236}">
                <a16:creationId xmlns:a16="http://schemas.microsoft.com/office/drawing/2014/main" id="{FF2E7D79-3A2F-4C0F-8371-1BEEA814A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003" y="2705493"/>
            <a:ext cx="7740352" cy="258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3535052" y="5524107"/>
            <a:ext cx="1074655" cy="405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4680672" y="5379240"/>
            <a:ext cx="937703" cy="3145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85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5664085" y="2517181"/>
            <a:ext cx="5854844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265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Introduction</a:t>
            </a: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4699867" y="2354055"/>
            <a:ext cx="1103659" cy="1103659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4811186" y="2498027"/>
            <a:ext cx="959810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265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1</a:t>
            </a:r>
            <a:endParaRPr lang="en-GB" altLang="zh-CN" sz="4265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351" y="2353853"/>
            <a:ext cx="4469021" cy="4560432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08CF1-B1C8-4D2B-835B-5AEB69117A73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994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64796" y="1534268"/>
            <a:ext cx="7678483" cy="107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99" dirty="0"/>
              <a:t>         </a:t>
            </a:r>
            <a:r>
              <a:rPr lang="zh-CN" altLang="en-US" sz="3199" dirty="0"/>
              <a:t>以眼睛图像或人脸图像为处理对象，估算人的视线方向或注视点位置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CB59-8756-41FA-BCFE-A5BA07116995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01" y="2832039"/>
            <a:ext cx="11110894" cy="312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61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CB59-8756-41FA-BCFE-A5BA07116995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816503"/>
            <a:ext cx="10409382" cy="27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00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CB59-8756-41FA-BCFE-A5BA07116995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0" y="1358440"/>
            <a:ext cx="10898909" cy="488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AE59-1B73-4E84-98C7-193348E9016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38200" y="1663625"/>
            <a:ext cx="6022803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deep learning-based gaze estimation</a:t>
            </a:r>
            <a:r>
              <a:rPr lang="zh-CN" alt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r>
              <a:rPr lang="en-US" altLang="zh-CN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39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4400" y="2617904"/>
            <a:ext cx="9023927" cy="119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AutoNum type="arabicParenR"/>
            </a:pPr>
            <a:r>
              <a:rPr lang="en-US" altLang="zh-CN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extract high-level abstract gaze features</a:t>
            </a:r>
          </a:p>
          <a:p>
            <a:pPr indent="-342900">
              <a:buAutoNum type="arabicParenR"/>
            </a:pPr>
            <a:r>
              <a:rPr lang="en-US" altLang="zh-CN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learns non-linear mapping function</a:t>
            </a:r>
          </a:p>
          <a:p>
            <a:pPr indent="-342900">
              <a:buAutoNum type="arabicParenR"/>
            </a:pPr>
            <a:r>
              <a:rPr lang="en-US" altLang="zh-CN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tolerate head movement to some extent</a:t>
            </a:r>
            <a:endParaRPr lang="zh-CN" altLang="en-US" sz="239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03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AE59-1B73-4E84-98C7-193348E9016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042" y="1378792"/>
            <a:ext cx="5345414" cy="49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0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7"/>
          <p:cNvSpPr txBox="1"/>
          <p:nvPr/>
        </p:nvSpPr>
        <p:spPr>
          <a:xfrm>
            <a:off x="264088" y="242132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en-US" altLang="zh-CN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Gaze estimation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  <a:sym typeface="+mn-lt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529100" y="866008"/>
            <a:ext cx="1775649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introduction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AE59-1B73-4E84-98C7-193348E90160}" type="datetime1">
              <a:rPr lang="zh-CN" altLang="en-US" smtClean="0"/>
              <a:t>2021/5/13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0" y="1241894"/>
            <a:ext cx="5085714" cy="10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45" y="2369710"/>
            <a:ext cx="5342884" cy="15660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00" y="4479636"/>
            <a:ext cx="5141808" cy="14681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09" y="2026923"/>
            <a:ext cx="4290792" cy="356401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42473" y="3996877"/>
            <a:ext cx="430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1.Gaze estimation with eye images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429327" y="5876545"/>
            <a:ext cx="430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2.Gaze estimation with face images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885209" y="5809016"/>
            <a:ext cx="487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3.Gaze estimation with face and eye images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361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504</Words>
  <Application>Microsoft Office PowerPoint</Application>
  <PresentationFormat>宽屏</PresentationFormat>
  <Paragraphs>138</Paragraphs>
  <Slides>26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Adobe Gothic Std B</vt:lpstr>
      <vt:lpstr>-apple-system</vt:lpstr>
      <vt:lpstr>Kozuka Gothic Pr6N H</vt:lpstr>
      <vt:lpstr>博洋行书 7000</vt:lpstr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Tian Bowen</dc:creator>
  <cp:lastModifiedBy>Tian Bowen</cp:lastModifiedBy>
  <cp:revision>26</cp:revision>
  <dcterms:created xsi:type="dcterms:W3CDTF">2021-05-09T07:17:48Z</dcterms:created>
  <dcterms:modified xsi:type="dcterms:W3CDTF">2021-05-13T07:30:12Z</dcterms:modified>
</cp:coreProperties>
</file>